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6" r:id="rId2"/>
    <p:sldId id="299" r:id="rId3"/>
    <p:sldId id="301" r:id="rId4"/>
    <p:sldId id="328" r:id="rId5"/>
    <p:sldId id="347" r:id="rId6"/>
    <p:sldId id="380" r:id="rId7"/>
    <p:sldId id="348" r:id="rId8"/>
    <p:sldId id="319" r:id="rId9"/>
    <p:sldId id="320" r:id="rId10"/>
    <p:sldId id="350" r:id="rId11"/>
    <p:sldId id="381" r:id="rId12"/>
    <p:sldId id="379" r:id="rId13"/>
    <p:sldId id="306" r:id="rId14"/>
    <p:sldId id="358" r:id="rId15"/>
    <p:sldId id="325" r:id="rId16"/>
    <p:sldId id="303" r:id="rId17"/>
    <p:sldId id="359" r:id="rId18"/>
    <p:sldId id="351" r:id="rId19"/>
    <p:sldId id="360" r:id="rId20"/>
    <p:sldId id="309" r:id="rId21"/>
    <p:sldId id="308" r:id="rId22"/>
    <p:sldId id="310" r:id="rId23"/>
    <p:sldId id="361" r:id="rId24"/>
    <p:sldId id="311" r:id="rId25"/>
    <p:sldId id="313" r:id="rId26"/>
    <p:sldId id="362" r:id="rId27"/>
    <p:sldId id="314" r:id="rId28"/>
    <p:sldId id="370" r:id="rId29"/>
    <p:sldId id="363" r:id="rId30"/>
    <p:sldId id="339" r:id="rId31"/>
    <p:sldId id="382" r:id="rId32"/>
    <p:sldId id="357" r:id="rId33"/>
    <p:sldId id="343" r:id="rId34"/>
    <p:sldId id="344" r:id="rId35"/>
    <p:sldId id="345" r:id="rId36"/>
    <p:sldId id="373" r:id="rId37"/>
    <p:sldId id="334" r:id="rId38"/>
    <p:sldId id="353" r:id="rId39"/>
    <p:sldId id="317" r:id="rId40"/>
    <p:sldId id="354" r:id="rId41"/>
    <p:sldId id="371" r:id="rId42"/>
    <p:sldId id="356" r:id="rId43"/>
    <p:sldId id="288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00FF"/>
    <a:srgbClr val="FF3300"/>
    <a:srgbClr val="FFFFCC"/>
    <a:srgbClr val="FFCCFF"/>
    <a:srgbClr val="00FFFF"/>
    <a:srgbClr val="FF66FF"/>
    <a:srgbClr val="990099"/>
    <a:srgbClr val="CC33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1" autoAdjust="0"/>
    <p:restoredTop sz="87463" autoAdjust="0"/>
  </p:normalViewPr>
  <p:slideViewPr>
    <p:cSldViewPr>
      <p:cViewPr varScale="1">
        <p:scale>
          <a:sx n="100" d="100"/>
          <a:sy n="100" d="100"/>
        </p:scale>
        <p:origin x="19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7A6E038-7C43-4B90-9CF1-E64912833D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1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7941CDB-6431-4A7B-B964-01100CEF6EE1}" type="datetimeFigureOut">
              <a:rPr lang="en-US"/>
              <a:pPr>
                <a:defRPr/>
              </a:pPr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60A5547-AE99-4E61-AB36-21877A8BA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38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589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A5547-AE99-4E61-AB36-21877A8BA68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A5547-AE99-4E61-AB36-21877A8BA6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3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0A5547-AE99-4E61-AB36-21877A8BA68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3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53CB7-D11A-439F-80FE-AA704BE6629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53CB7-D11A-439F-80FE-AA704BE6629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7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C44C4B-C2CB-4ABE-B9A2-E9AD6E3606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97CCB-5DA1-45F9-B851-F369EA0065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33B03-83E5-4BB0-B773-B62AD67629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BFACF5-98CE-48C8-84D6-48500F64F1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36325-5CDC-4BA1-A3A8-6F4113990E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EA470F-DCAA-4DD7-AE89-5D54E26E1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1A86C-2C78-430F-B4E3-8AB207AB6C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001C8-3E76-4AE8-B13A-7259E5D05B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FDAC7-C910-412E-9C4C-FA0FE4EBC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19E9F-FA90-47B8-9AB2-4FEDF5C3F5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D520B-2463-4FE7-95D3-4A214002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3952C69-2A64-498F-A2EC-D414F9DB7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Documents%20and%20Settings\OC%20Elecs%20Wing\Desktop\AC%20GENERATOR\CBT%20ON%20E%20&amp;%20M\AC%20Genrator%2090%20to%20180%20Degrees.avi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ocuments%20and%20Settings\OC%20Elecs%20Wing\Desktop\AC%20GENERATOR\CBT%20ON%20E%20&amp;%20M\AC%20Generator%20180%20to%20270%20Degrees.avi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ocuments%20and%20Settings\OC%20Elecs%20Wing\Desktop\AC%20GENERATOR\CBT%20ON%20E%20&amp;%20M\AC%20Generator%20270%20to%20360%20Degrees.av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ocuments%20and%20Settings\OC%20Elecs%20Wing\Desktop\AC%20GENERATOR\CBT%20ON%20E%20&amp;%20M\AC%20Generator%200%20to%2090%20Degrees.avi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Sukh Ram cutout"/>
          <p:cNvPicPr>
            <a:picLocks noChangeAspect="1" noChangeArrowheads="1"/>
          </p:cNvPicPr>
          <p:nvPr/>
        </p:nvPicPr>
        <p:blipFill>
          <a:blip r:embed="rId3">
            <a:lum bright="18000" contrast="-12000"/>
          </a:blip>
          <a:srcRect b="12965"/>
          <a:stretch>
            <a:fillRect/>
          </a:stretch>
        </p:blipFill>
        <p:spPr bwMode="auto">
          <a:xfrm>
            <a:off x="4430713" y="1423988"/>
            <a:ext cx="2282825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9" descr="Ris Balbir cutout"/>
          <p:cNvPicPr>
            <a:picLocks noChangeAspect="1" noChangeArrowheads="1"/>
          </p:cNvPicPr>
          <p:nvPr/>
        </p:nvPicPr>
        <p:blipFill>
          <a:blip r:embed="rId4">
            <a:lum bright="36000" contrast="-30000"/>
          </a:blip>
          <a:srcRect l="9938"/>
          <a:stretch>
            <a:fillRect/>
          </a:stretch>
        </p:blipFill>
        <p:spPr bwMode="auto">
          <a:xfrm>
            <a:off x="2438400" y="1430338"/>
            <a:ext cx="2454275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2" name="Picture 4" descr="SOTT cop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5563" y="1111250"/>
            <a:ext cx="4003675" cy="3976688"/>
          </a:xfrm>
          <a:prstGeom prst="rect">
            <a:avLst/>
          </a:prstGeom>
          <a:noFill/>
          <a:effectLst>
            <a:outerShdw dist="64758" dir="4721404" algn="ctr" rotWithShape="0">
              <a:srgbClr val="FF0000">
                <a:alpha val="59000"/>
              </a:srgbClr>
            </a:outerShdw>
          </a:effectLst>
        </p:spPr>
      </p:pic>
      <p:pic>
        <p:nvPicPr>
          <p:cNvPr id="3077" name="Picture 10" descr="Pencil Sketch Tank cop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9950" y="4167188"/>
            <a:ext cx="2128838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04800" y="0"/>
            <a:ext cx="8534400" cy="9906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762000" y="152400"/>
            <a:ext cx="7543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  <a:cs typeface="Arial" charset="0"/>
              </a:rPr>
              <a:t>SCHOOL OF TECH TRG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24000" y="6019800"/>
            <a:ext cx="6172200" cy="8382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u="sng" dirty="0">
                <a:solidFill>
                  <a:srgbClr val="FFFF00"/>
                </a:solidFill>
              </a:rPr>
              <a:t>ELECTRONICS WING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PRINCIPLE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700748"/>
            <a:ext cx="9144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indent="-4572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en-US" i="0" u="none" dirty="0">
                <a:latin typeface="+mn-lt"/>
              </a:rPr>
              <a:t>The working of a generator is based on the principle of electromagnetic induction, which states that when a conductor is moved in a magnetic field ,an emf is induced in it. </a:t>
            </a:r>
          </a:p>
          <a:p>
            <a:pPr marL="457200" indent="-4572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en-US" i="0" u="none" dirty="0">
                <a:latin typeface="+mn-lt"/>
              </a:rPr>
              <a:t>In generators mechanical energy is provided for moving the conductors in the magnetic field, so as to produce electrical energy.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PRINCIPLE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t="5555" r="8475" b="14445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096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PART</a:t>
            </a: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NO II</a:t>
            </a:r>
            <a:r>
              <a:rPr lang="en-US" sz="3600" b="1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       </a:t>
            </a: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181603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b="3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CONSTRUCTION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mg02.rl0.ru/c2f15efdea57c20636fc31d1c2df6112/c1503x253/www.funscience.in/images/StudyZone/Physics/MagneticEffectsOfCurrent/Magnet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480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s://img09.rl0.ru/a6b05889e6946a64b98085762df76d15/c420x228/dydaktyka.fizyka.umk.pl/Supercomet/index_pliki/image019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09800"/>
            <a:ext cx="4953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https://img09.rl0.ru/5aba40e60149c284d573339d31ded063/c638x479/image.slidesharecdn.com/marineautomation2-copy-160124025933/95/parts-and-principle-of-ac-generator-6-638.jpg?cb=1453604436"/>
          <p:cNvPicPr/>
          <p:nvPr/>
        </p:nvPicPr>
        <p:blipFill>
          <a:blip r:embed="rId4"/>
          <a:srcRect l="28125" t="27801"/>
          <a:stretch>
            <a:fillRect/>
          </a:stretch>
        </p:blipFill>
        <p:spPr bwMode="auto">
          <a:xfrm>
            <a:off x="4876800" y="1143001"/>
            <a:ext cx="4191000" cy="266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s://img04.rl0.ru/ed08501018617c3b26d7a6fba6975290/c525x331/www.lselectric.com/media/headers/Slip-Rings-.jp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3886200"/>
            <a:ext cx="4800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ower Tool Carbon Brush CB-419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9200" y="3962400"/>
            <a:ext cx="4114800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6248400"/>
            <a:ext cx="15240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Slip 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6553200"/>
            <a:ext cx="38862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Carbon  Bushes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CONSTRUCTION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PART</a:t>
            </a: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NO III</a:t>
            </a:r>
            <a:r>
              <a:rPr lang="en-US" sz="3600" b="1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       </a:t>
            </a: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WORKING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90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4600" y="4724400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  <a:latin typeface="Arial Black" pitchFamily="34" charset="0"/>
              </a:rPr>
              <a:t>S1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1200" y="4953000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  <a:latin typeface="Arial Black" pitchFamily="34" charset="0"/>
              </a:rPr>
              <a:t>S2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400" y="5029200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itchFamily="34" charset="0"/>
              </a:rPr>
              <a:t>B2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05000" y="4724400"/>
            <a:ext cx="609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itchFamily="34" charset="0"/>
              </a:rPr>
              <a:t>B1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9710" t="6734" r="18763" b="10768"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90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18763" t="6734" r="18763" b="12452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s://img02.rl0.ru/4ee5842270e480938dc6badfe94d533a/c768x576/cdn.slidesharecdn.com/ss_thumbnails/emftfinalpppts-copy-130503051102-phpapp02-thumbnail-4.jpg?cb=14226451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>
            <a:off x="3962400" y="304800"/>
            <a:ext cx="228600" cy="158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0800000">
            <a:off x="3048000" y="1676400"/>
            <a:ext cx="152400" cy="15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38400" y="0"/>
            <a:ext cx="3657600" cy="259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 =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LxAxN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 II </a:t>
            </a:r>
          </a:p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   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dt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L= Length of conductor.</a:t>
            </a:r>
          </a:p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= Area of conductor.</a:t>
            </a:r>
          </a:p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 = Number of turns.</a:t>
            </a:r>
          </a:p>
          <a:p>
            <a:r>
              <a:rPr lang="en-US" b="1" u="sng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 II 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= Rate of change </a:t>
            </a:r>
          </a:p>
          <a:p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dt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	    of  flux</a:t>
            </a:r>
            <a:endParaRPr lang="en-US" b="1" u="sng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114800" y="381000"/>
            <a:ext cx="152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200" y="1752600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45060" name="AC Genrator 90 to 180 Degrees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lum bright="24000"/>
          </a:blip>
          <a:srcRect t="8556"/>
          <a:stretch>
            <a:fillRect/>
          </a:stretch>
        </p:blipFill>
        <p:spPr bwMode="auto">
          <a:xfrm>
            <a:off x="0" y="593193"/>
            <a:ext cx="9144000" cy="626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AutoShape 5"/>
          <p:cNvSpPr>
            <a:spLocks noChangeArrowheads="1"/>
          </p:cNvSpPr>
          <p:nvPr/>
        </p:nvSpPr>
        <p:spPr bwMode="auto">
          <a:xfrm rot="8005022">
            <a:off x="5092442" y="2291074"/>
            <a:ext cx="524104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 rot="8010655">
            <a:off x="6096000" y="11430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 rot="18817476">
            <a:off x="5004251" y="1280956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AutoShape 8"/>
          <p:cNvSpPr>
            <a:spLocks noChangeArrowheads="1"/>
          </p:cNvSpPr>
          <p:nvPr/>
        </p:nvSpPr>
        <p:spPr bwMode="auto">
          <a:xfrm rot="19178397">
            <a:off x="4038600" y="24384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AutoShape 12"/>
          <p:cNvSpPr>
            <a:spLocks noChangeArrowheads="1"/>
          </p:cNvSpPr>
          <p:nvPr/>
        </p:nvSpPr>
        <p:spPr bwMode="auto">
          <a:xfrm rot="18746449">
            <a:off x="1930677" y="4099971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9" name="AutoShape 13"/>
          <p:cNvSpPr>
            <a:spLocks noChangeArrowheads="1"/>
          </p:cNvSpPr>
          <p:nvPr/>
        </p:nvSpPr>
        <p:spPr bwMode="auto">
          <a:xfrm rot="16442633">
            <a:off x="419100" y="5233988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AutoShape 14"/>
          <p:cNvSpPr>
            <a:spLocks noChangeArrowheads="1"/>
          </p:cNvSpPr>
          <p:nvPr/>
        </p:nvSpPr>
        <p:spPr bwMode="auto">
          <a:xfrm rot="10800000">
            <a:off x="585788" y="5957888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/>
          <p:cNvSpPr>
            <a:spLocks noChangeArrowheads="1"/>
          </p:cNvSpPr>
          <p:nvPr/>
        </p:nvSpPr>
        <p:spPr bwMode="auto">
          <a:xfrm rot="10607472">
            <a:off x="5919788" y="58293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AutoShape 16"/>
          <p:cNvSpPr>
            <a:spLocks noChangeArrowheads="1"/>
          </p:cNvSpPr>
          <p:nvPr/>
        </p:nvSpPr>
        <p:spPr bwMode="auto">
          <a:xfrm>
            <a:off x="5791200" y="3871913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3" name="AutoShape 17"/>
          <p:cNvSpPr>
            <a:spLocks noChangeArrowheads="1"/>
          </p:cNvSpPr>
          <p:nvPr/>
        </p:nvSpPr>
        <p:spPr bwMode="auto">
          <a:xfrm rot="8294860">
            <a:off x="3657600" y="34290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4" name="Rectangle 18" descr="5%"/>
          <p:cNvSpPr>
            <a:spLocks noChangeArrowheads="1"/>
          </p:cNvSpPr>
          <p:nvPr/>
        </p:nvSpPr>
        <p:spPr bwMode="auto">
          <a:xfrm>
            <a:off x="0" y="-7620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5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sz="5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sz="5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TO 90</a:t>
            </a:r>
            <a:r>
              <a:rPr lang="en-US" sz="5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</a:p>
        </p:txBody>
      </p:sp>
      <p:sp>
        <p:nvSpPr>
          <p:cNvPr id="9231" name="Line 19"/>
          <p:cNvSpPr>
            <a:spLocks noChangeShapeType="1"/>
          </p:cNvSpPr>
          <p:nvPr/>
        </p:nvSpPr>
        <p:spPr bwMode="auto">
          <a:xfrm flipV="1">
            <a:off x="2438400" y="4038600"/>
            <a:ext cx="838200" cy="838200"/>
          </a:xfrm>
          <a:prstGeom prst="line">
            <a:avLst/>
          </a:prstGeom>
          <a:noFill/>
          <a:ln w="203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32" name="Line 20"/>
          <p:cNvSpPr>
            <a:spLocks noChangeShapeType="1"/>
          </p:cNvSpPr>
          <p:nvPr/>
        </p:nvSpPr>
        <p:spPr bwMode="auto">
          <a:xfrm flipV="1">
            <a:off x="2133600" y="3752850"/>
            <a:ext cx="895350" cy="895350"/>
          </a:xfrm>
          <a:prstGeom prst="line">
            <a:avLst/>
          </a:prstGeom>
          <a:noFill/>
          <a:ln w="1301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33526E-6 C 0.00677 -0.00902 0.01493 -0.01503 0.02222 -0.02312 C 0.02882 -0.03052 0.03073 -0.04046 0.03976 -0.04439 C 0.0474 -0.0548 0.05521 -0.06497 0.06198 -0.07607 C 0.06632 -0.08301 0.06649 -0.08601 0.07309 -0.08879 C 0.07674 -0.09618 0.07951 -0.09803 0.0842 -0.10358 C 0.09028 -0.11075 0.0934 -0.11676 0.1 -0.12254 C 0.10191 -0.1304 0.1 -0.12809 0.10469 -0.1311 " pathEditMode="relative" rAng="0" ptsTypes="fffffffA">
                                      <p:cBhvr>
                                        <p:cTn id="10" dur="10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67 -0.00023 L -3.33333E-6 5.20231E-7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1.7341E-6 L -0.13334 0.1886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1134 L -0.23958 0.3553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" y="18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9.24855E-7 L -0.11666 0.00023 " pathEditMode="relative" ptsTypes="AA">
                                      <p:cBhvr>
                                        <p:cTn id="38" dur="1000" fill="hold"/>
                                        <p:tgtEl>
                                          <p:spTgt spid="45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52601E-6 L 0.00017 0.08878 " pathEditMode="relative" ptsTypes="AA">
                                      <p:cBhvr>
                                        <p:cTn id="45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2.19653E-6 L 0.56614 0.0002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45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66474E-6 L 0.00017 -0.25525 " pathEditMode="relative" ptsTypes="AA">
                                      <p:cBhvr>
                                        <p:cTn id="59" dur="1000" fill="hold"/>
                                        <p:tgtEl>
                                          <p:spTgt spid="45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-9.24855E-7 L -0.25834 0.00023 " pathEditMode="relative" ptsTypes="AA">
                                      <p:cBhvr>
                                        <p:cTn id="66" dur="10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1.7341E-6 L 0.09167 -0.12208 " pathEditMode="relative" ptsTypes="AA">
                                      <p:cBhvr>
                                        <p:cTn id="73" dur="1000" fill="hold"/>
                                        <p:tgtEl>
                                          <p:spTgt spid="45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060"/>
                </p:tgtEl>
              </p:cMediaNode>
            </p:video>
          </p:childTnLst>
        </p:cTn>
      </p:par>
    </p:tnLst>
    <p:bldLst>
      <p:bldP spid="45061" grpId="0" animBg="1"/>
      <p:bldP spid="45061" grpId="1" animBg="1"/>
      <p:bldP spid="45062" grpId="0" animBg="1"/>
      <p:bldP spid="45062" grpId="1" animBg="1"/>
      <p:bldP spid="45063" grpId="0" animBg="1"/>
      <p:bldP spid="45063" grpId="1" animBg="1"/>
      <p:bldP spid="45064" grpId="0" animBg="1"/>
      <p:bldP spid="45064" grpId="1" animBg="1"/>
      <p:bldP spid="45068" grpId="0" animBg="1"/>
      <p:bldP spid="45068" grpId="1" animBg="1"/>
      <p:bldP spid="45069" grpId="0" animBg="1"/>
      <p:bldP spid="45069" grpId="1" animBg="1"/>
      <p:bldP spid="45070" grpId="0" animBg="1"/>
      <p:bldP spid="45070" grpId="1" animBg="1"/>
      <p:bldP spid="45071" grpId="0" animBg="1"/>
      <p:bldP spid="45071" grpId="1" animBg="1"/>
      <p:bldP spid="45072" grpId="0" animBg="1"/>
      <p:bldP spid="45072" grpId="1" animBg="1"/>
      <p:bldP spid="45073" grpId="0" animBg="1"/>
      <p:bldP spid="4507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-laptop\Desktop\generators_r3c007761_942x458.jpg"/>
          <p:cNvPicPr>
            <a:picLocks noChangeAspect="1" noChangeArrowheads="1"/>
          </p:cNvPicPr>
          <p:nvPr/>
        </p:nvPicPr>
        <p:blipFill>
          <a:blip r:embed="rId2" cstate="print"/>
          <a:srcRect l="2442" r="2367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2590800"/>
            <a:ext cx="8915400" cy="923330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u="sng" cap="all" spc="0" dirty="0">
                <a:ln w="0"/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AC GENERATOR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90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180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grpSp>
        <p:nvGrpSpPr>
          <p:cNvPr id="7" name="Group 8"/>
          <p:cNvGrpSpPr/>
          <p:nvPr/>
        </p:nvGrpSpPr>
        <p:grpSpPr>
          <a:xfrm>
            <a:off x="1828800" y="4724400"/>
            <a:ext cx="1143000" cy="482516"/>
            <a:chOff x="1828800" y="4724400"/>
            <a:chExt cx="1143000" cy="482516"/>
          </a:xfrm>
        </p:grpSpPr>
        <p:sp>
          <p:nvSpPr>
            <p:cNvPr id="20" name="TextBox 19"/>
            <p:cNvSpPr txBox="1"/>
            <p:nvPr/>
          </p:nvSpPr>
          <p:spPr>
            <a:xfrm>
              <a:off x="2362200" y="49530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 Black" pitchFamily="34" charset="0"/>
                </a:rPr>
                <a:t>B2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86000" y="47244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  <a:latin typeface="Arial Black" pitchFamily="34" charset="0"/>
                </a:rPr>
                <a:t>S1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8800" y="49530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rgbClr val="FFFF00"/>
                  </a:solidFill>
                  <a:latin typeface="Arial Black" pitchFamily="34" charset="0"/>
                </a:rPr>
                <a:t>S2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28800" y="47244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Arial Black" pitchFamily="34" charset="0"/>
                </a:rPr>
                <a:t>B1</a:t>
              </a: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18763" t="6734" r="18763" b="12452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3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90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TO 180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en-US" sz="4400" b="1" u="sng" kern="0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7650"/>
            <a:ext cx="9144000" cy="123825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5400" b="1" u="sng">
                <a:solidFill>
                  <a:srgbClr val="FFFF00"/>
                </a:solidFill>
              </a:rPr>
              <a:t>90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  <a:r>
              <a:rPr lang="en-US" sz="5400" b="1" u="sng">
                <a:solidFill>
                  <a:srgbClr val="FFFF00"/>
                </a:solidFill>
              </a:rPr>
              <a:t> TO 180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</a:p>
        </p:txBody>
      </p:sp>
      <p:pic>
        <p:nvPicPr>
          <p:cNvPr id="56323" name="AC Generator 180 to 270 Degrees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819150"/>
            <a:ext cx="9144000" cy="603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AutoShape 6"/>
          <p:cNvSpPr>
            <a:spLocks noChangeArrowheads="1"/>
          </p:cNvSpPr>
          <p:nvPr/>
        </p:nvSpPr>
        <p:spPr bwMode="auto">
          <a:xfrm rot="19027480">
            <a:off x="2282421" y="4148325"/>
            <a:ext cx="426547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7" name="AutoShape 7"/>
          <p:cNvSpPr>
            <a:spLocks noChangeArrowheads="1"/>
          </p:cNvSpPr>
          <p:nvPr/>
        </p:nvSpPr>
        <p:spPr bwMode="auto">
          <a:xfrm rot="16610355">
            <a:off x="476250" y="55245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8" name="AutoShape 8"/>
          <p:cNvSpPr>
            <a:spLocks noChangeArrowheads="1"/>
          </p:cNvSpPr>
          <p:nvPr/>
        </p:nvSpPr>
        <p:spPr bwMode="auto">
          <a:xfrm rot="10800000">
            <a:off x="585788" y="5953657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9" name="AutoShape 9"/>
          <p:cNvSpPr>
            <a:spLocks noChangeArrowheads="1"/>
          </p:cNvSpPr>
          <p:nvPr/>
        </p:nvSpPr>
        <p:spPr bwMode="auto">
          <a:xfrm rot="10533392">
            <a:off x="5099017" y="5856739"/>
            <a:ext cx="474959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0" name="AutoShape 10"/>
          <p:cNvSpPr>
            <a:spLocks noChangeArrowheads="1"/>
          </p:cNvSpPr>
          <p:nvPr/>
        </p:nvSpPr>
        <p:spPr bwMode="auto">
          <a:xfrm rot="308017">
            <a:off x="5819586" y="4161832"/>
            <a:ext cx="352601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1" name="AutoShape 11"/>
          <p:cNvSpPr>
            <a:spLocks noChangeArrowheads="1"/>
          </p:cNvSpPr>
          <p:nvPr/>
        </p:nvSpPr>
        <p:spPr bwMode="auto">
          <a:xfrm rot="9610377">
            <a:off x="4419600" y="32575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2" name="AutoShape 12"/>
          <p:cNvSpPr>
            <a:spLocks noChangeArrowheads="1"/>
          </p:cNvSpPr>
          <p:nvPr/>
        </p:nvSpPr>
        <p:spPr bwMode="auto">
          <a:xfrm rot="9056330">
            <a:off x="5397142" y="2248757"/>
            <a:ext cx="52966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3" name="AutoShape 13"/>
          <p:cNvSpPr>
            <a:spLocks noChangeArrowheads="1"/>
          </p:cNvSpPr>
          <p:nvPr/>
        </p:nvSpPr>
        <p:spPr bwMode="auto">
          <a:xfrm rot="19658451">
            <a:off x="5372100" y="10858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4" name="AutoShape 14"/>
          <p:cNvSpPr>
            <a:spLocks noChangeArrowheads="1"/>
          </p:cNvSpPr>
          <p:nvPr/>
        </p:nvSpPr>
        <p:spPr bwMode="auto">
          <a:xfrm rot="19069134">
            <a:off x="4286250" y="24193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35" name="AutoShape 15"/>
          <p:cNvSpPr>
            <a:spLocks noChangeArrowheads="1"/>
          </p:cNvSpPr>
          <p:nvPr/>
        </p:nvSpPr>
        <p:spPr bwMode="auto">
          <a:xfrm rot="8422912">
            <a:off x="3238500" y="40576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Line 16"/>
          <p:cNvSpPr>
            <a:spLocks noChangeShapeType="1"/>
          </p:cNvSpPr>
          <p:nvPr/>
        </p:nvSpPr>
        <p:spPr bwMode="auto">
          <a:xfrm flipV="1">
            <a:off x="2133600" y="4038600"/>
            <a:ext cx="914400" cy="838200"/>
          </a:xfrm>
          <a:prstGeom prst="line">
            <a:avLst/>
          </a:prstGeom>
          <a:noFill/>
          <a:ln w="1301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 flipV="1">
            <a:off x="2438400" y="4343400"/>
            <a:ext cx="838200" cy="762000"/>
          </a:xfrm>
          <a:prstGeom prst="line">
            <a:avLst/>
          </a:prstGeom>
          <a:noFill/>
          <a:ln w="130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L 0.12708 -0.172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-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2222 L 0.00625 -0.1166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3.33333E-6 L -0.10833 0.14444 " pathEditMode="relative" ptsTypes="AA">
                                      <p:cBhvr>
                                        <p:cTn id="24" dur="1000" fill="hold"/>
                                        <p:tgtEl>
                                          <p:spTgt spid="56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-1.11111E-6 L -0.275 0.3888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6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" y="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9.24855E-7 L -0.11666 0.00023 " pathEditMode="relative" ptsTypes="AA">
                                      <p:cBhvr>
                                        <p:cTn id="38" dur="10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0017 0.0888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2.19653E-6 L 0.56614 0.00023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-3.33333E-6 L -0.00608 -0.25532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277 L -0.25834 0.00301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2.22222E-6 L 0.11666 -0.13334 " pathEditMode="relative" ptsTypes="AA">
                                      <p:cBhvr>
                                        <p:cTn id="73" dur="1000" fill="hold"/>
                                        <p:tgtEl>
                                          <p:spTgt spid="56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6323"/>
                </p:tgtEl>
              </p:cMediaNode>
            </p:video>
          </p:childTnLst>
        </p:cTn>
      </p:par>
    </p:tnLst>
    <p:bldLst>
      <p:bldP spid="56326" grpId="0" animBg="1"/>
      <p:bldP spid="56326" grpId="1" animBg="1"/>
      <p:bldP spid="56327" grpId="0" animBg="1"/>
      <p:bldP spid="56327" grpId="1" animBg="1"/>
      <p:bldP spid="56328" grpId="0" animBg="1"/>
      <p:bldP spid="56328" grpId="1" animBg="1"/>
      <p:bldP spid="56329" grpId="0" animBg="1"/>
      <p:bldP spid="56329" grpId="1" animBg="1"/>
      <p:bldP spid="56330" grpId="0" animBg="1"/>
      <p:bldP spid="56330" grpId="1" animBg="1"/>
      <p:bldP spid="56331" grpId="0" animBg="1"/>
      <p:bldP spid="56331" grpId="1" animBg="1"/>
      <p:bldP spid="56332" grpId="0" animBg="1"/>
      <p:bldP spid="56332" grpId="1" animBg="1"/>
      <p:bldP spid="56333" grpId="0" animBg="1"/>
      <p:bldP spid="56333" grpId="1" animBg="1"/>
      <p:bldP spid="56334" grpId="0" animBg="1"/>
      <p:bldP spid="56334" grpId="1" animBg="1"/>
      <p:bldP spid="56335" grpId="0" animBg="1"/>
      <p:bldP spid="5633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90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180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/>
          <a:srcRect l="19327" t="5208" r="19180" b="12500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180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TO 270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en-US" sz="4400" b="1" u="sng" kern="0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5400" b="1" u="sng">
                <a:solidFill>
                  <a:srgbClr val="FFFF00"/>
                </a:solidFill>
              </a:rPr>
              <a:t>180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  <a:r>
              <a:rPr lang="en-US" sz="5400" b="1" u="sng">
                <a:solidFill>
                  <a:srgbClr val="FFFF00"/>
                </a:solidFill>
              </a:rPr>
              <a:t> TO 270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</a:p>
        </p:txBody>
      </p:sp>
      <p:pic>
        <p:nvPicPr>
          <p:cNvPr id="59395" name="AC Generator 270 to 360 Degrees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10" name="AutoShape 18"/>
          <p:cNvSpPr>
            <a:spLocks noChangeArrowheads="1"/>
          </p:cNvSpPr>
          <p:nvPr/>
        </p:nvSpPr>
        <p:spPr bwMode="auto">
          <a:xfrm rot="8876217">
            <a:off x="4762500" y="30861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AutoShape 19"/>
          <p:cNvSpPr>
            <a:spLocks noChangeArrowheads="1"/>
          </p:cNvSpPr>
          <p:nvPr/>
        </p:nvSpPr>
        <p:spPr bwMode="auto">
          <a:xfrm rot="8698360">
            <a:off x="5638800" y="20193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2" name="AutoShape 20"/>
          <p:cNvSpPr>
            <a:spLocks noChangeArrowheads="1"/>
          </p:cNvSpPr>
          <p:nvPr/>
        </p:nvSpPr>
        <p:spPr bwMode="auto">
          <a:xfrm rot="18462404">
            <a:off x="4686300" y="20955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AutoShape 22"/>
          <p:cNvSpPr>
            <a:spLocks noChangeArrowheads="1"/>
          </p:cNvSpPr>
          <p:nvPr/>
        </p:nvSpPr>
        <p:spPr bwMode="auto">
          <a:xfrm rot="19117531">
            <a:off x="3771900" y="32956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5" name="AutoShape 23"/>
          <p:cNvSpPr>
            <a:spLocks noChangeArrowheads="1"/>
          </p:cNvSpPr>
          <p:nvPr/>
        </p:nvSpPr>
        <p:spPr bwMode="auto">
          <a:xfrm>
            <a:off x="2933700" y="42862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6" name="AutoShape 24"/>
          <p:cNvSpPr>
            <a:spLocks noChangeArrowheads="1"/>
          </p:cNvSpPr>
          <p:nvPr/>
        </p:nvSpPr>
        <p:spPr bwMode="auto">
          <a:xfrm rot="10800000">
            <a:off x="3657600" y="43053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7" name="AutoShape 25"/>
          <p:cNvSpPr>
            <a:spLocks noChangeArrowheads="1"/>
          </p:cNvSpPr>
          <p:nvPr/>
        </p:nvSpPr>
        <p:spPr bwMode="auto">
          <a:xfrm rot="10800000">
            <a:off x="5543550" y="44577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8" name="AutoShape 26"/>
          <p:cNvSpPr>
            <a:spLocks noChangeArrowheads="1"/>
          </p:cNvSpPr>
          <p:nvPr/>
        </p:nvSpPr>
        <p:spPr bwMode="auto">
          <a:xfrm rot="16200000">
            <a:off x="6286500" y="60769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9" name="AutoShape 27"/>
          <p:cNvSpPr>
            <a:spLocks noChangeArrowheads="1"/>
          </p:cNvSpPr>
          <p:nvPr/>
        </p:nvSpPr>
        <p:spPr bwMode="auto">
          <a:xfrm>
            <a:off x="914400" y="59436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AutoShape 28"/>
          <p:cNvSpPr>
            <a:spLocks noChangeArrowheads="1"/>
          </p:cNvSpPr>
          <p:nvPr/>
        </p:nvSpPr>
        <p:spPr bwMode="auto">
          <a:xfrm rot="10360664">
            <a:off x="999866" y="5316795"/>
            <a:ext cx="409952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21" name="AutoShape 29"/>
          <p:cNvSpPr>
            <a:spLocks noChangeArrowheads="1"/>
          </p:cNvSpPr>
          <p:nvPr/>
        </p:nvSpPr>
        <p:spPr bwMode="auto">
          <a:xfrm rot="8294809">
            <a:off x="2796304" y="4788648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Line 31"/>
          <p:cNvSpPr>
            <a:spLocks noChangeShapeType="1"/>
          </p:cNvSpPr>
          <p:nvPr/>
        </p:nvSpPr>
        <p:spPr bwMode="auto">
          <a:xfrm flipV="1">
            <a:off x="2438400" y="4267200"/>
            <a:ext cx="914400" cy="762000"/>
          </a:xfrm>
          <a:prstGeom prst="line">
            <a:avLst/>
          </a:prstGeom>
          <a:noFill/>
          <a:ln w="1301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6" name="Line 31"/>
          <p:cNvSpPr>
            <a:spLocks noChangeShapeType="1"/>
          </p:cNvSpPr>
          <p:nvPr/>
        </p:nvSpPr>
        <p:spPr bwMode="auto">
          <a:xfrm flipV="1">
            <a:off x="2133600" y="4114800"/>
            <a:ext cx="914400" cy="762000"/>
          </a:xfrm>
          <a:prstGeom prst="line">
            <a:avLst/>
          </a:prstGeom>
          <a:noFill/>
          <a:ln w="2095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2.22222E-6 L 0.10208 -0.1444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9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8334 -1.11111E-6 " pathEditMode="relative" ptsTypes="AA">
                                      <p:cBhvr>
                                        <p:cTn id="17" dur="1000" fill="hold"/>
                                        <p:tgtEl>
                                          <p:spTgt spid="59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5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6.66667E-6 L -0.1 0.13333 " pathEditMode="relative" ptsTypes="AA">
                                      <p:cBhvr>
                                        <p:cTn id="24" dur="1000" fill="hold"/>
                                        <p:tgtEl>
                                          <p:spTgt spid="59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5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1111 L -0.1 0.1416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9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" y="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0"/>
                                            </p:cond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9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7.77778E-6 L 0.09999 0.01111 " pathEditMode="relative" ptsTypes="AA">
                                      <p:cBhvr>
                                        <p:cTn id="38" dur="1000" fill="hold"/>
                                        <p:tgtEl>
                                          <p:spTgt spid="59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59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9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4.44444E-6 L 0.18334 -4.44444E-6 " pathEditMode="relative" ptsTypes="AA">
                                      <p:cBhvr>
                                        <p:cTn id="45" dur="1000" fill="hold"/>
                                        <p:tgtEl>
                                          <p:spTgt spid="59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4"/>
                                            </p:cond>
                                          </p:stCondLst>
                                        </p:cTn>
                                        <p:tgtEl>
                                          <p:spTgt spid="5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9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500"/>
                            </p:stCondLst>
                            <p:childTnLst>
                              <p:par>
                                <p:cTn id="5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2.22222E-6 L -0.00208 0.22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9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5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9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0278 L -0.44791 0.0055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59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" y="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59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9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1111 L -3.33333E-6 -0.07778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59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9167 2.22222E-6 " pathEditMode="relative" ptsTypes="AA">
                                      <p:cBhvr>
                                        <p:cTn id="73" dur="1000" fill="hold"/>
                                        <p:tgtEl>
                                          <p:spTgt spid="59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2"/>
                                            </p:cond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9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5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22222E-6 L 0.28333 -0.30833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59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8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395"/>
                </p:tgtEl>
              </p:cMediaNode>
            </p:video>
          </p:childTnLst>
        </p:cTn>
      </p:par>
    </p:tnLst>
    <p:bldLst>
      <p:bldP spid="59410" grpId="0" animBg="1"/>
      <p:bldP spid="59410" grpId="1" animBg="1"/>
      <p:bldP spid="59411" grpId="0" animBg="1"/>
      <p:bldP spid="59411" grpId="1" animBg="1"/>
      <p:bldP spid="59412" grpId="0" animBg="1"/>
      <p:bldP spid="59412" grpId="1" animBg="1"/>
      <p:bldP spid="59414" grpId="0" animBg="1"/>
      <p:bldP spid="59414" grpId="1" animBg="1"/>
      <p:bldP spid="59415" grpId="0" animBg="1"/>
      <p:bldP spid="59415" grpId="1" animBg="1"/>
      <p:bldP spid="59416" grpId="0" animBg="1"/>
      <p:bldP spid="59416" grpId="1" animBg="1"/>
      <p:bldP spid="59417" grpId="0" animBg="1"/>
      <p:bldP spid="59417" grpId="1" animBg="1"/>
      <p:bldP spid="59418" grpId="0" animBg="1"/>
      <p:bldP spid="59418" grpId="1" animBg="1"/>
      <p:bldP spid="59419" grpId="0" animBg="1"/>
      <p:bldP spid="59419" grpId="1" animBg="1"/>
      <p:bldP spid="59420" grpId="0" animBg="1"/>
      <p:bldP spid="59420" grpId="1" animBg="1"/>
      <p:bldP spid="59421" grpId="0" animBg="1"/>
      <p:bldP spid="594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180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270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9710" t="6734" r="18763" b="12452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270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TO 360</a:t>
            </a:r>
            <a:r>
              <a:rPr lang="en-US" sz="4400" b="1" u="sng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0</a:t>
            </a:r>
            <a:endParaRPr lang="en-US" sz="4400" b="1" u="sng" kern="0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5400" b="1" u="sng">
                <a:solidFill>
                  <a:srgbClr val="FFFF00"/>
                </a:solidFill>
              </a:rPr>
              <a:t>270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  <a:r>
              <a:rPr lang="en-US" sz="5400" b="1" u="sng">
                <a:solidFill>
                  <a:srgbClr val="FFFF00"/>
                </a:solidFill>
              </a:rPr>
              <a:t> TO 360</a:t>
            </a:r>
            <a:r>
              <a:rPr lang="en-US" sz="5400" b="1" u="sng" baseline="30000">
                <a:solidFill>
                  <a:srgbClr val="FFFF00"/>
                </a:solidFill>
              </a:rPr>
              <a:t>0</a:t>
            </a:r>
          </a:p>
        </p:txBody>
      </p:sp>
      <p:pic>
        <p:nvPicPr>
          <p:cNvPr id="61443" name="AC Generator 0 to 90 Degrees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050" y="12954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AutoShape 4"/>
          <p:cNvSpPr>
            <a:spLocks noChangeArrowheads="1"/>
          </p:cNvSpPr>
          <p:nvPr/>
        </p:nvSpPr>
        <p:spPr bwMode="auto">
          <a:xfrm rot="8142785">
            <a:off x="4610100" y="36004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AutoShape 6"/>
          <p:cNvSpPr>
            <a:spLocks noChangeArrowheads="1"/>
          </p:cNvSpPr>
          <p:nvPr/>
        </p:nvSpPr>
        <p:spPr bwMode="auto">
          <a:xfrm rot="7664400">
            <a:off x="5619750" y="23622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AutoShape 7"/>
          <p:cNvSpPr>
            <a:spLocks noChangeArrowheads="1"/>
          </p:cNvSpPr>
          <p:nvPr/>
        </p:nvSpPr>
        <p:spPr bwMode="auto">
          <a:xfrm rot="18931891">
            <a:off x="5543550" y="16383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AutoShape 8"/>
          <p:cNvSpPr>
            <a:spLocks noChangeArrowheads="1"/>
          </p:cNvSpPr>
          <p:nvPr/>
        </p:nvSpPr>
        <p:spPr bwMode="auto">
          <a:xfrm rot="19114700">
            <a:off x="4572000" y="28194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AutoShape 23"/>
          <p:cNvSpPr>
            <a:spLocks noChangeArrowheads="1"/>
          </p:cNvSpPr>
          <p:nvPr/>
        </p:nvSpPr>
        <p:spPr bwMode="auto">
          <a:xfrm rot="8474367">
            <a:off x="3018895" y="4657153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AutoShape 24"/>
          <p:cNvSpPr>
            <a:spLocks noChangeArrowheads="1"/>
          </p:cNvSpPr>
          <p:nvPr/>
        </p:nvSpPr>
        <p:spPr bwMode="auto">
          <a:xfrm rot="10559593">
            <a:off x="3924300" y="43053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5" name="AutoShape 25"/>
          <p:cNvSpPr>
            <a:spLocks noChangeArrowheads="1"/>
          </p:cNvSpPr>
          <p:nvPr/>
        </p:nvSpPr>
        <p:spPr bwMode="auto">
          <a:xfrm rot="10470890">
            <a:off x="5810250" y="44577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6" name="AutoShape 26"/>
          <p:cNvSpPr>
            <a:spLocks noChangeArrowheads="1"/>
          </p:cNvSpPr>
          <p:nvPr/>
        </p:nvSpPr>
        <p:spPr bwMode="auto">
          <a:xfrm rot="15817426">
            <a:off x="5638800" y="607695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7" name="AutoShape 27"/>
          <p:cNvSpPr>
            <a:spLocks noChangeArrowheads="1"/>
          </p:cNvSpPr>
          <p:nvPr/>
        </p:nvSpPr>
        <p:spPr bwMode="auto">
          <a:xfrm>
            <a:off x="1181100" y="60960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8" name="AutoShape 28"/>
          <p:cNvSpPr>
            <a:spLocks noChangeArrowheads="1"/>
          </p:cNvSpPr>
          <p:nvPr/>
        </p:nvSpPr>
        <p:spPr bwMode="auto">
          <a:xfrm rot="9733942">
            <a:off x="647020" y="5511736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469" name="AutoShape 29"/>
          <p:cNvSpPr>
            <a:spLocks noChangeArrowheads="1"/>
          </p:cNvSpPr>
          <p:nvPr/>
        </p:nvSpPr>
        <p:spPr bwMode="auto">
          <a:xfrm rot="9020079">
            <a:off x="2324100" y="51816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Line 30"/>
          <p:cNvSpPr>
            <a:spLocks noChangeShapeType="1"/>
          </p:cNvSpPr>
          <p:nvPr/>
        </p:nvSpPr>
        <p:spPr bwMode="auto">
          <a:xfrm flipV="1">
            <a:off x="2133600" y="4343400"/>
            <a:ext cx="838200" cy="685800"/>
          </a:xfrm>
          <a:prstGeom prst="line">
            <a:avLst/>
          </a:prstGeom>
          <a:noFill/>
          <a:ln w="1301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7" name="Line 30"/>
          <p:cNvSpPr>
            <a:spLocks noChangeShapeType="1"/>
          </p:cNvSpPr>
          <p:nvPr/>
        </p:nvSpPr>
        <p:spPr bwMode="auto">
          <a:xfrm flipV="1">
            <a:off x="2438400" y="4419600"/>
            <a:ext cx="914400" cy="685800"/>
          </a:xfrm>
          <a:prstGeom prst="line">
            <a:avLst/>
          </a:prstGeom>
          <a:noFill/>
          <a:ln w="1301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 -0.13333 " pathEditMode="relative" ptsTypes="AA">
                                      <p:cBhvr>
                                        <p:cTn id="10" dur="1000" fill="hold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08889 " pathEditMode="relative" ptsTypes="AA">
                                      <p:cBhvr>
                                        <p:cTn id="20" dur="1000" fill="hold"/>
                                        <p:tgtEl>
                                          <p:spTgt spid="61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3.33333E-6 L -0.10833 0.14444 " pathEditMode="relative" ptsTypes="AA">
                                      <p:cBhvr>
                                        <p:cTn id="30" dur="1000" fill="hold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7.77778E-6 L -0.14166 0.18889 " pathEditMode="relative" ptsTypes="AA">
                                      <p:cBhvr>
                                        <p:cTn id="40" dur="10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7.77778E-6 L 0.09999 0.01111 " pathEditMode="relative" ptsTypes="AA">
                                      <p:cBhvr>
                                        <p:cTn id="47" dur="10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17292 4.44444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0.00555 L 0.00208 0.22222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1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0"/>
                                            </p:cond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-0.00277 L -0.46875 -0.0027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1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1111 L -3.33333E-6 -0.07778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61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9167 2.22222E-6 " pathEditMode="relative" ptsTypes="AA">
                                      <p:cBhvr>
                                        <p:cTn id="82" dur="1000" fill="hold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6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500"/>
                            </p:stCondLst>
                            <p:childTnLst>
                              <p:par>
                                <p:cTn id="8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3 0.01945 L 0.22917 -0.23611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61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1443"/>
                </p:tgtEl>
              </p:cMediaNode>
            </p:video>
          </p:childTnLst>
        </p:cTn>
      </p:par>
    </p:tnLst>
    <p:bldLst>
      <p:bldP spid="61444" grpId="0" animBg="1"/>
      <p:bldP spid="61444" grpId="1" animBg="1"/>
      <p:bldP spid="61446" grpId="0" animBg="1"/>
      <p:bldP spid="61446" grpId="1" animBg="1"/>
      <p:bldP spid="61446" grpId="2" animBg="1"/>
      <p:bldP spid="61447" grpId="0" animBg="1"/>
      <p:bldP spid="61447" grpId="1" animBg="1"/>
      <p:bldP spid="61447" grpId="2" animBg="1"/>
      <p:bldP spid="61448" grpId="0" animBg="1"/>
      <p:bldP spid="61448" grpId="1" animBg="1"/>
      <p:bldP spid="61448" grpId="2" animBg="1"/>
      <p:bldP spid="61463" grpId="0" animBg="1"/>
      <p:bldP spid="61463" grpId="1" animBg="1"/>
      <p:bldP spid="61464" grpId="0" animBg="1"/>
      <p:bldP spid="61464" grpId="1" animBg="1"/>
      <p:bldP spid="61465" grpId="0" animBg="1"/>
      <p:bldP spid="61465" grpId="1" animBg="1"/>
      <p:bldP spid="61466" grpId="0" animBg="1"/>
      <p:bldP spid="61466" grpId="1" animBg="1"/>
      <p:bldP spid="61467" grpId="0" animBg="1"/>
      <p:bldP spid="61467" grpId="1" animBg="1"/>
      <p:bldP spid="61468" grpId="0" animBg="1"/>
      <p:bldP spid="61468" grpId="1" animBg="1"/>
      <p:bldP spid="61469" grpId="0" animBg="1"/>
      <p:bldP spid="6146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marL="457200" indent="-457200" algn="ctr"/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MOVEMENT FROM 270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  <a:r>
              <a:rPr lang="en-US" sz="4400" b="1" u="sng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 TO 360</a:t>
            </a:r>
            <a:r>
              <a:rPr lang="en-US" sz="4400" b="1" u="sng" baseline="300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0</a:t>
            </a: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9710" t="6734" r="18763" b="12452"/>
          <a:stretch>
            <a:fillRect/>
          </a:stretch>
        </p:blipFill>
        <p:spPr bwMode="auto">
          <a:xfrm>
            <a:off x="0" y="762000"/>
            <a:ext cx="9143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u="sng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FF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Arial Black" pitchFamily="34" charset="0"/>
              </a:rPr>
              <a:t>AC GENERATOR</a:t>
            </a:r>
            <a:endParaRPr lang="en-US" sz="4400" b="1" u="sng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FFFF00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42984"/>
            <a:ext cx="9144000" cy="678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PART NO 1 : </a:t>
            </a:r>
            <a:r>
              <a:rPr lang="en-US" sz="2400" u="sng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AC GENERATOR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  </a:t>
            </a: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(a)  	AAM BAYAN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 (b)  	ASUL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   (c)	BANAWAT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                       (d)	WORKING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i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)	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90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(ii)	90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180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(iii) 	180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270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(iv)	270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360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    (e)	FREQUENCY OF AC</a:t>
            </a:r>
            <a:r>
              <a:rPr lang="en-US" sz="2400" b="1" u="sng" dirty="0">
                <a:latin typeface="Arial Black" pitchFamily="34" charset="0"/>
                <a:cs typeface="Arial" pitchFamily="34" charset="0"/>
              </a:rPr>
              <a:t>    </a:t>
            </a: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9144000" cy="70173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Arial Black" pitchFamily="34" charset="0"/>
                <a:cs typeface="Arial" pitchFamily="34" charset="0"/>
              </a:rPr>
              <a:t>PART NO – I	</a:t>
            </a:r>
            <a:r>
              <a:rPr lang="en-US" sz="3600" u="sng" dirty="0">
                <a:latin typeface="Arial Black" pitchFamily="34" charset="0"/>
                <a:cs typeface="Arial" pitchFamily="34" charset="0"/>
              </a:rPr>
              <a:t>INTRODUCTION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Arial Black" pitchFamily="34" charset="0"/>
                <a:cs typeface="Arial" pitchFamily="34" charset="0"/>
              </a:rPr>
              <a:t>PART NO</a:t>
            </a:r>
            <a:r>
              <a:rPr lang="en-US" sz="3600" b="1" dirty="0">
                <a:latin typeface="Arial Black" pitchFamily="34" charset="0"/>
                <a:cs typeface="Arial" pitchFamily="34" charset="0"/>
              </a:rPr>
              <a:t>– II	</a:t>
            </a:r>
            <a:r>
              <a:rPr lang="en-US" sz="3600" b="1" u="sng" dirty="0">
                <a:latin typeface="Arial Black" pitchFamily="34" charset="0"/>
                <a:cs typeface="Arial" pitchFamily="34" charset="0"/>
              </a:rPr>
              <a:t>CONSTRUCTION</a:t>
            </a:r>
          </a:p>
          <a:p>
            <a:pPr marL="514350" indent="-514350">
              <a:lnSpc>
                <a:spcPct val="150000"/>
              </a:lnSpc>
            </a:pPr>
            <a:r>
              <a:rPr lang="en-US" sz="3600" dirty="0">
                <a:latin typeface="Arial Black" pitchFamily="34" charset="0"/>
                <a:cs typeface="Arial" pitchFamily="34" charset="0"/>
              </a:rPr>
              <a:t>PART NO</a:t>
            </a:r>
            <a:r>
              <a:rPr lang="en-US" sz="3600" b="1" dirty="0">
                <a:latin typeface="Arial Black" pitchFamily="34" charset="0"/>
                <a:cs typeface="Arial" pitchFamily="34" charset="0"/>
              </a:rPr>
              <a:t>– III	</a:t>
            </a:r>
            <a:r>
              <a:rPr lang="en-US" sz="3600" b="1" u="sng" dirty="0">
                <a:latin typeface="Arial Black" pitchFamily="34" charset="0"/>
                <a:cs typeface="Arial" pitchFamily="34" charset="0"/>
              </a:rPr>
              <a:t>WORKING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3200" b="1" dirty="0">
                <a:latin typeface="Arial Black" pitchFamily="34" charset="0"/>
                <a:cs typeface="Arial" pitchFamily="34" charset="0"/>
              </a:rPr>
              <a:t>				(a)	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  <a:r>
              <a:rPr lang="en-US" sz="3200" b="1" dirty="0">
                <a:latin typeface="Arial Black" pitchFamily="34" charset="0"/>
                <a:cs typeface="Arial" pitchFamily="34" charset="0"/>
              </a:rPr>
              <a:t> TO 90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3200" b="1" dirty="0">
                <a:latin typeface="Arial Black" pitchFamily="34" charset="0"/>
                <a:cs typeface="Arial" pitchFamily="34" charset="0"/>
              </a:rPr>
              <a:t>				(b)	90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  <a:r>
              <a:rPr lang="en-US" sz="3200" b="1" dirty="0">
                <a:latin typeface="Arial Black" pitchFamily="34" charset="0"/>
                <a:cs typeface="Arial" pitchFamily="34" charset="0"/>
              </a:rPr>
              <a:t> TO 180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3200" b="1" dirty="0">
                <a:latin typeface="Arial Black" pitchFamily="34" charset="0"/>
                <a:cs typeface="Arial" pitchFamily="34" charset="0"/>
              </a:rPr>
              <a:t>				(c) 	180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  <a:r>
              <a:rPr lang="en-US" sz="3200" b="1" dirty="0">
                <a:latin typeface="Arial Black" pitchFamily="34" charset="0"/>
                <a:cs typeface="Arial" pitchFamily="34" charset="0"/>
              </a:rPr>
              <a:t> TO 270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3200" b="1" dirty="0">
                <a:latin typeface="Arial Black" pitchFamily="34" charset="0"/>
                <a:cs typeface="Arial" pitchFamily="34" charset="0"/>
              </a:rPr>
              <a:t>				(d)	270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  <a:r>
              <a:rPr lang="en-US" sz="3200" b="1" dirty="0">
                <a:latin typeface="Arial Black" pitchFamily="34" charset="0"/>
                <a:cs typeface="Arial" pitchFamily="34" charset="0"/>
              </a:rPr>
              <a:t> TO 360</a:t>
            </a:r>
            <a:r>
              <a:rPr lang="en-US" sz="3200" b="1" baseline="30000" dirty="0"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3200" b="1" dirty="0">
                <a:latin typeface="Arial Black" pitchFamily="34" charset="0"/>
                <a:cs typeface="Arial" pitchFamily="34" charset="0"/>
              </a:rPr>
              <a:t>			    	(e)	FREQUENCY OF AC</a:t>
            </a:r>
            <a:endParaRPr lang="en-US" sz="3200" dirty="0"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1600" dirty="0"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5" grpId="0" build="allAtOnce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b="1" u="sng">
                <a:solidFill>
                  <a:srgbClr val="FFFF00"/>
                </a:solidFill>
              </a:rPr>
              <a:t>FREQUENCY OF AC </a:t>
            </a:r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N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60437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b="1" dirty="0"/>
              <a:t>As the conductor makes one rotation the current completes one cycle of ‘ac’</a:t>
            </a:r>
            <a:br>
              <a:rPr lang="en-US" altLang="en-US" b="1" dirty="0"/>
            </a:br>
            <a:r>
              <a:rPr lang="en-US" altLang="en-US" b="1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b="1" dirty="0"/>
              <a:t>The </a:t>
            </a:r>
            <a:r>
              <a:rPr lang="en-US" altLang="en-US" b="1" dirty="0" err="1"/>
              <a:t>freq</a:t>
            </a:r>
            <a:r>
              <a:rPr lang="en-US" altLang="en-US" b="1" dirty="0"/>
              <a:t> of ac is the no of cycle the conductor completes in one sec</a:t>
            </a:r>
            <a:br>
              <a:rPr lang="en-US" altLang="en-US" b="1" dirty="0"/>
            </a:br>
            <a:endParaRPr lang="en-US" alt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b="1" dirty="0"/>
              <a:t>Increase in no of poles increases the </a:t>
            </a:r>
            <a:r>
              <a:rPr lang="en-US" altLang="en-US" b="1" dirty="0" err="1"/>
              <a:t>freq</a:t>
            </a:r>
            <a:endParaRPr lang="en-US" altLang="en-US" b="1" dirty="0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b="1" u="sng">
                <a:solidFill>
                  <a:srgbClr val="FFFF00"/>
                </a:solidFill>
              </a:rPr>
              <a:t>FREQUENCY OF AC </a:t>
            </a:r>
          </a:p>
        </p:txBody>
      </p:sp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IN"/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129858"/>
              </p:ext>
            </p:extLst>
          </p:nvPr>
        </p:nvGraphicFramePr>
        <p:xfrm>
          <a:off x="0" y="685800"/>
          <a:ext cx="914400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name="Slide" r:id="rId4" imgW="1597300" imgH="1196193" progId="PowerPoint.Slide.12">
                  <p:embed/>
                </p:oleObj>
              </mc:Choice>
              <mc:Fallback>
                <p:oleObj name="Slide" r:id="rId4" imgW="1597300" imgH="1196193" progId="PowerPoint.Slide.12">
                  <p:embed/>
                  <p:pic>
                    <p:nvPicPr>
                      <p:cNvPr id="102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85800"/>
                        <a:ext cx="9144000" cy="6096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39504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g06.rl0.ru/ffc6c216522dc0d556ae09baf38a56ae/c503x427/www.electronics-tutorials.ws/accircuits/acp14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3716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36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Part No. 4</a:t>
            </a:r>
            <a:r>
              <a:rPr lang="en-US" sz="3600" b="1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  </a:t>
            </a:r>
            <a:r>
              <a:rPr lang="en-US" sz="36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DIFFERENT  TYPES OF                     </a:t>
            </a:r>
            <a:r>
              <a:rPr lang="en-US" sz="36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US" sz="36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GENERATOR</a:t>
            </a:r>
            <a:endParaRPr lang="en-US" sz="3600" b="1" u="sng" kern="0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800" b="1" u="sng" dirty="0">
                <a:solidFill>
                  <a:srgbClr val="FFFF00"/>
                </a:solidFill>
              </a:rPr>
              <a:t>SINGLE PHASE GENERATOR</a:t>
            </a:r>
            <a:endParaRPr lang="en-US" sz="4800" b="1" u="sng" baseline="30000" dirty="0">
              <a:solidFill>
                <a:srgbClr val="FFFF00"/>
              </a:solidFill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8370" name="Picture 28" descr="C:\Users\Office\Desktop\DFR RAJESH 89 AR SCAN DOCU\2008-09 (Sep)\scan00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39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800" b="1" u="sng" dirty="0">
                <a:solidFill>
                  <a:srgbClr val="FFFF00"/>
                </a:solidFill>
              </a:rPr>
              <a:t>TWO PHASE GENERATOR</a:t>
            </a:r>
            <a:endParaRPr lang="en-US" sz="4800" b="1" u="sng" baseline="30000" dirty="0">
              <a:solidFill>
                <a:srgbClr val="FFFF00"/>
              </a:solidFill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7347" name="Picture 27" descr="C:\Users\Office\Desktop\DFR RAJESH 89 AR SCAN DOCU\scan00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3999" cy="530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4478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800" b="1" u="sng" dirty="0">
                <a:solidFill>
                  <a:srgbClr val="FFFF00"/>
                </a:solidFill>
              </a:rPr>
              <a:t>THREE PHASE GENERATOR </a:t>
            </a:r>
            <a:endParaRPr lang="en-US" sz="4800" b="1" u="sng" baseline="30000" dirty="0">
              <a:solidFill>
                <a:srgbClr val="FFFF00"/>
              </a:solidFill>
            </a:endParaRPr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0114" name="Picture 29" descr="C:\Users\Office\Desktop\DFR RAJESH 89 AR SCAN DOCU 17 May 17\scan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over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Grp="1" noChangeArrowheads="1"/>
          </p:cNvSpPr>
          <p:nvPr>
            <p:ph idx="1"/>
          </p:nvPr>
        </p:nvSpPr>
        <p:spPr bwMode="auto">
          <a:xfrm>
            <a:off x="0" y="0"/>
            <a:ext cx="9144000" cy="1066799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None/>
              <a:defRPr/>
            </a:pPr>
            <a:r>
              <a:rPr lang="en-US" sz="3600" b="1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	</a:t>
            </a:r>
            <a:r>
              <a:rPr lang="en-US" sz="36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FACTOR EFFECTING OUTPUT </a:t>
            </a:r>
            <a:endParaRPr lang="en-US" sz="3600" b="1" u="sng" kern="0" dirty="0">
              <a:solidFill>
                <a:srgbClr val="FFFF0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66799"/>
            <a:ext cx="9144000" cy="57912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Font typeface="Wingdings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SHAPE OF CONDUCTOR.</a:t>
            </a:r>
          </a:p>
          <a:p>
            <a:pPr lvl="1"/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MOV OF CONDUCTOR.</a:t>
            </a:r>
          </a:p>
          <a:p>
            <a:pPr lvl="1"/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STRENGTH OF MAGNETIC FIELD.</a:t>
            </a:r>
          </a:p>
          <a:p>
            <a:pPr lvl="1"/>
            <a:endParaRPr lang="en-US" sz="32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 OF COILS.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371600"/>
          </a:xfrm>
          <a:solidFill>
            <a:schemeClr val="tx1"/>
          </a:solidFill>
        </p:spPr>
        <p:txBody>
          <a:bodyPr/>
          <a:lstStyle/>
          <a:p>
            <a:pPr eaLnBrk="1" hangingPunct="1"/>
            <a:r>
              <a:rPr lang="en-US" sz="4000" b="1" u="sng" dirty="0">
                <a:solidFill>
                  <a:srgbClr val="FFFF00"/>
                </a:solidFill>
              </a:rPr>
              <a:t>AMPERE WIRE GUAGE</a:t>
            </a:r>
          </a:p>
        </p:txBody>
      </p:sp>
      <p:pic>
        <p:nvPicPr>
          <p:cNvPr id="60418" name="Picture 36" descr="C:\Users\C cell\Desktop\E&amp;M\Untitled Folder\wire-size-cha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https://img09.rl0.ru/433b075157009d9ce6586d280a443668/c1600x1167/1.bp.blogspot.com/-eHuJO7cFELw/U5CRAed9H_I/AAAAAAAAAgk/2QFj4zBL8us/s1600/ANYQUESTION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-laptop\Desktop\generators_r3c007761_942x458.jpg"/>
          <p:cNvPicPr>
            <a:picLocks noChangeAspect="1" noChangeArrowheads="1"/>
          </p:cNvPicPr>
          <p:nvPr/>
        </p:nvPicPr>
        <p:blipFill>
          <a:blip r:embed="rId2" cstate="print"/>
          <a:srcRect l="2442" r="2367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2590800"/>
            <a:ext cx="8915400" cy="923330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u="sng" cap="all" spc="0" dirty="0">
                <a:ln w="0"/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AC GENERATOR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u="sng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FF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Arial Black" pitchFamily="34" charset="0"/>
              </a:rPr>
              <a:t>AC GENERATOR</a:t>
            </a:r>
            <a:endParaRPr lang="en-US" sz="4400" b="1" u="sng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FFFF00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38200"/>
            <a:ext cx="9144000" cy="24929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sz="2400" b="1" u="sng" dirty="0">
                <a:latin typeface="Arial Black" pitchFamily="34" charset="0"/>
                <a:cs typeface="Arial" pitchFamily="34" charset="0"/>
              </a:rPr>
              <a:t>  </a:t>
            </a: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9144000" cy="91026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Arial Black" pitchFamily="34" charset="0"/>
                <a:cs typeface="Arial" pitchFamily="34" charset="0"/>
              </a:rPr>
              <a:t>PART NO – IV  </a:t>
            </a:r>
            <a:r>
              <a:rPr lang="en-US" sz="3600" u="sng" dirty="0">
                <a:latin typeface="Arial Black" pitchFamily="34" charset="0"/>
                <a:cs typeface="Arial" pitchFamily="34" charset="0"/>
              </a:rPr>
              <a:t>DIFFERENT  TYPES OF GENERATOR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 Black" pitchFamily="34" charset="0"/>
                <a:cs typeface="Arial" pitchFamily="34" charset="0"/>
              </a:rPr>
              <a:t>		  	</a:t>
            </a:r>
            <a:r>
              <a:rPr lang="en-US" sz="2000" dirty="0">
                <a:latin typeface="Arial Black" pitchFamily="34" charset="0"/>
                <a:cs typeface="Arial" pitchFamily="34" charset="0"/>
              </a:rPr>
              <a:t>(a)	TYPES OF GENERATOR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(</a:t>
            </a:r>
            <a:r>
              <a:rPr lang="en-US" sz="2000" dirty="0" err="1">
                <a:latin typeface="Arial Black" pitchFamily="34" charset="0"/>
                <a:cs typeface="Arial" pitchFamily="34" charset="0"/>
              </a:rPr>
              <a:t>i</a:t>
            </a:r>
            <a:r>
              <a:rPr lang="en-US" sz="2000" dirty="0">
                <a:latin typeface="Arial Black" pitchFamily="34" charset="0"/>
                <a:cs typeface="Arial" pitchFamily="34" charset="0"/>
              </a:rPr>
              <a:t>)	SINGLE PHASE GENERATOR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(ii)	TWO PHASE GENERATOR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(iii)	THREE PHASE GENERATOR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   		(b)  	PHASE LOAD DISTRIBUTION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</a:t>
            </a:r>
            <a:r>
              <a:rPr lang="en-US" sz="2000" b="1" dirty="0">
                <a:latin typeface="Arial Black" pitchFamily="34" charset="0"/>
                <a:cs typeface="Arial" pitchFamily="34" charset="0"/>
              </a:rPr>
              <a:t>(c)	FACTOR EFFECTING OUTPUT.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2000" b="1" dirty="0">
                <a:latin typeface="Arial Black" pitchFamily="34" charset="0"/>
                <a:cs typeface="Arial" pitchFamily="34" charset="0"/>
              </a:rPr>
              <a:t>		(d)	DIFFERENTS BETWEEN SINGE PHASE    	AND THREE PHASE GENERATOR</a:t>
            </a: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   	</a:t>
            </a: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</a:t>
            </a: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5" grpId="0" build="allAtOnce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rgbClr val="C00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u="sng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bg1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Arial" pitchFamily="34" charset="0"/>
                <a:cs typeface="Arial" pitchFamily="34" charset="0"/>
              </a:rPr>
              <a:t>AC GENERATOR</a:t>
            </a:r>
            <a:endParaRPr lang="en-US" sz="4400" b="1" u="sng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bg1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42984"/>
            <a:ext cx="9144000" cy="678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PART NO 1 : </a:t>
            </a:r>
            <a:r>
              <a:rPr lang="en-US" sz="2400" u="sng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AC GENERATOR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  </a:t>
            </a: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(a)  	AAM BAYAN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 (b)  	ASUL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   (c)	BANAWAT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                        (d)	WORKING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</a:t>
            </a:r>
            <a:r>
              <a:rPr lang="en-US" sz="2000" b="1" dirty="0" err="1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i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)	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90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(ii)	90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180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(iii) 	180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270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	(iv)	270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 TO 360</a:t>
            </a:r>
            <a:r>
              <a:rPr lang="en-US" sz="2000" b="1" baseline="30000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 Black" pitchFamily="34" charset="0"/>
                <a:cs typeface="Arial" pitchFamily="34" charset="0"/>
              </a:rPr>
              <a:t>			    (e)	FREQUENCY OF AC</a:t>
            </a:r>
            <a:r>
              <a:rPr lang="en-US" sz="2400" b="1" u="sng" dirty="0">
                <a:latin typeface="Arial Black" pitchFamily="34" charset="0"/>
                <a:cs typeface="Arial" pitchFamily="34" charset="0"/>
              </a:rPr>
              <a:t>    </a:t>
            </a: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9144000" cy="65094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BHAG NO – I	            </a:t>
            </a:r>
            <a:r>
              <a:rPr lang="en-US" u="sng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</a:t>
            </a:r>
            <a:r>
              <a:rPr lang="en-US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(a)	AAMBAYAN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  	</a:t>
            </a: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(b)  	AC CURRENT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  		(c)  	GENERATOR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   	(d)	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AC GENERATOR</a:t>
            </a: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                        		(e)	ASUL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(f)	ELECTRO MAGNETIC INDUCTION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</a:t>
            </a:r>
            <a:endParaRPr lang="en-US" sz="5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BHAG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NO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– II		</a:t>
            </a:r>
            <a:r>
              <a:rPr lang="en-US" sz="1600" b="1" u="sng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BANAWAT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BHAG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NO – III		</a:t>
            </a:r>
            <a:r>
              <a:rPr lang="en-US" sz="1600" b="1" u="sng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WORKING</a:t>
            </a: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(a)	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TO 90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(b)	90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TO 180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(c) 	180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TO 270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(d)	270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TO 360</a:t>
            </a:r>
            <a:r>
              <a:rPr lang="en-US" sz="1600" b="1" baseline="300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0</a:t>
            </a: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    	(e)	FREQUENCY OF AC</a:t>
            </a: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5" grpId="0" build="allAtOnce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rgbClr val="C00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u="sng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bg1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latin typeface="Arial Black" pitchFamily="34" charset="0"/>
              </a:rPr>
              <a:t>AC GENERATOR</a:t>
            </a:r>
            <a:endParaRPr lang="en-US" sz="4400" b="1" u="sng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bg1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38200"/>
            <a:ext cx="9144000" cy="24929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US" sz="2400" b="1" u="sng" dirty="0">
                <a:latin typeface="Arial Black" pitchFamily="34" charset="0"/>
                <a:cs typeface="Arial" pitchFamily="34" charset="0"/>
              </a:rPr>
              <a:t>  </a:t>
            </a: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2000" dirty="0"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720197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PART NO – IV		</a:t>
            </a:r>
            <a:r>
              <a:rPr lang="en-US" u="sng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DIFFERENT  TYPES OF GENERATOR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  	</a:t>
            </a: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(a)	TYPES OF GENERATOR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</a:t>
            </a:r>
            <a:r>
              <a:rPr lang="en-US" sz="1600" dirty="0" err="1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i</a:t>
            </a: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)	SINGLE PHASE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(ii)	TWO PHASE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(iii)	THREE PHASE GENERATOR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   		(b)  	PHASE LOAD DISTRIBUTION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</a:t>
            </a: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(c)	FACTOR EFFECTING OUTPUT.</a:t>
            </a:r>
          </a:p>
          <a:p>
            <a:pPr marL="2171700" lvl="4" indent="-34290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(d)	DIFFERENTS BETWEEN SINGE AND DOUBLE 	              PHASE GENERATOR</a:t>
            </a: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   	</a:t>
            </a: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</a:t>
            </a: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514350" indent="-514350"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  <a:p>
            <a:pPr marL="971550" lvl="1" indent="-514350"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						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5" grpId="0" build="allAtOnce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-laptop\Desktop\generators_r3c007761_942x458.jpg"/>
          <p:cNvPicPr>
            <a:picLocks noChangeAspect="1" noChangeArrowheads="1"/>
          </p:cNvPicPr>
          <p:nvPr/>
        </p:nvPicPr>
        <p:blipFill>
          <a:blip r:embed="rId2" cstate="print"/>
          <a:srcRect l="2442" r="2367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2590800"/>
            <a:ext cx="8915400" cy="923330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u="sng" cap="all" dirty="0">
                <a:ln w="0"/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D</a:t>
            </a:r>
            <a:r>
              <a:rPr lang="en-US" sz="5400" b="1" u="sng" cap="all" spc="0" dirty="0">
                <a:ln w="0"/>
                <a:solidFill>
                  <a:srgbClr val="FF0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reflection blurRad="12700" stA="50000" endPos="50000" dist="5000" dir="5400000" sy="-100000" rotWithShape="0"/>
                </a:effectLst>
              </a:rPr>
              <a:t>C GENERATOR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img07.rl0.ru/fd54ca76899ed61504eacd33e25c2691/c638x479/image.slidesharecdn.com/a-140618022408-phpapp02/95/ac-generator-6-638.jpg?cb=140305828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40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66800"/>
            <a:ext cx="9067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en-US" sz="3600" dirty="0"/>
              <a:t>To operate various kinds of electrical equipment energy is required. </a:t>
            </a:r>
          </a:p>
          <a:p>
            <a:pPr marL="571500" indent="-571500">
              <a:spcBef>
                <a:spcPct val="5000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en-US" sz="3600" dirty="0"/>
              <a:t>In case of low power eqpt </a:t>
            </a:r>
            <a:r>
              <a:rPr lang="en-US" altLang="en-US" sz="3600" dirty="0" err="1"/>
              <a:t>btys</a:t>
            </a:r>
            <a:r>
              <a:rPr lang="en-US" altLang="en-US" sz="3600" dirty="0"/>
              <a:t> can be used but for high power </a:t>
            </a:r>
            <a:r>
              <a:rPr lang="en-US" altLang="en-US" sz="3600" dirty="0" err="1"/>
              <a:t>reqmt</a:t>
            </a:r>
            <a:r>
              <a:rPr lang="en-US" altLang="en-US" sz="3600" dirty="0"/>
              <a:t> ac mains is used &amp; where it is not available, generators are used. Electricity can be produced by a variety of methods.</a:t>
            </a:r>
          </a:p>
        </p:txBody>
      </p:sp>
    </p:spTree>
    <p:extLst>
      <p:ext uri="{BB962C8B-B14F-4D97-AF65-F5344CB8AC3E}">
        <p14:creationId xmlns:p14="http://schemas.microsoft.com/office/powerpoint/2010/main" val="38767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AC CURRENT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8674" name="Picture 2" descr="https://img02.rl0.ru/d6349f5354915816f32ade7be3a838ba/c626x379/www.pcguide.com/ref/power/ext/z_ac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9143999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28600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GENERATOR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b="1" u="sng" kern="0" dirty="0">
                <a:solidFill>
                  <a:srgbClr val="FFFF00"/>
                </a:solidFill>
                <a:latin typeface="Arial" pitchFamily="34" charset="0"/>
                <a:ea typeface="+mj-ea"/>
                <a:cs typeface="Arial" pitchFamily="34" charset="0"/>
              </a:rPr>
              <a:t>AC GENERATOR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2" descr="https://img06.rl0.ru/ffc6c216522dc0d556ae09baf38a56ae/c503x427/www.electronics-tutorials.ws/accircuits/acp14a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914400"/>
            <a:ext cx="9144000" cy="594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978</Words>
  <Application>Microsoft Office PowerPoint</Application>
  <PresentationFormat>On-screen Show (4:3)</PresentationFormat>
  <Paragraphs>171</Paragraphs>
  <Slides>43</Slides>
  <Notes>7</Notes>
  <HiddenSlides>3</HiddenSlides>
  <MMClips>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Wingdings</vt:lpstr>
      <vt:lpstr>Default Design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900 TO 1800</vt:lpstr>
      <vt:lpstr>PowerPoint Presentation</vt:lpstr>
      <vt:lpstr>PowerPoint Presentation</vt:lpstr>
      <vt:lpstr>1800 TO 2700</vt:lpstr>
      <vt:lpstr>PowerPoint Presentation</vt:lpstr>
      <vt:lpstr>PowerPoint Presentation</vt:lpstr>
      <vt:lpstr>2700 TO 3600</vt:lpstr>
      <vt:lpstr>MOVEMENT FROM 2700 TO 3600</vt:lpstr>
      <vt:lpstr>FREQUENCY OF AC </vt:lpstr>
      <vt:lpstr>FREQUENCY OF AC </vt:lpstr>
      <vt:lpstr>PowerPoint Presentation</vt:lpstr>
      <vt:lpstr>SINGLE PHASE GENERATOR</vt:lpstr>
      <vt:lpstr>TWO PHASE GENERATOR</vt:lpstr>
      <vt:lpstr>THREE PHASE GENERATOR </vt:lpstr>
      <vt:lpstr>PowerPoint Presentation</vt:lpstr>
      <vt:lpstr>AMPERE WIRE 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- 6</dc:title>
  <dc:creator>Electronic Wing</dc:creator>
  <cp:lastModifiedBy>Ajay Chahar</cp:lastModifiedBy>
  <cp:revision>239</cp:revision>
  <dcterms:created xsi:type="dcterms:W3CDTF">2004-02-11T23:53:48Z</dcterms:created>
  <dcterms:modified xsi:type="dcterms:W3CDTF">2019-11-25T04:03:51Z</dcterms:modified>
</cp:coreProperties>
</file>